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8"/>
  </p:notesMasterIdLst>
  <p:sldIdLst>
    <p:sldId id="256" r:id="rId2"/>
    <p:sldId id="308" r:id="rId3"/>
    <p:sldId id="359" r:id="rId4"/>
    <p:sldId id="320" r:id="rId5"/>
    <p:sldId id="389" r:id="rId6"/>
    <p:sldId id="361" r:id="rId7"/>
    <p:sldId id="406" r:id="rId8"/>
    <p:sldId id="371" r:id="rId9"/>
    <p:sldId id="375" r:id="rId10"/>
    <p:sldId id="374" r:id="rId11"/>
    <p:sldId id="366" r:id="rId12"/>
    <p:sldId id="368" r:id="rId13"/>
    <p:sldId id="430" r:id="rId14"/>
    <p:sldId id="396" r:id="rId15"/>
    <p:sldId id="401" r:id="rId16"/>
    <p:sldId id="407" r:id="rId17"/>
    <p:sldId id="399" r:id="rId18"/>
    <p:sldId id="397" r:id="rId19"/>
    <p:sldId id="398" r:id="rId20"/>
    <p:sldId id="408" r:id="rId21"/>
    <p:sldId id="405" r:id="rId22"/>
    <p:sldId id="416" r:id="rId23"/>
    <p:sldId id="414" r:id="rId24"/>
    <p:sldId id="415" r:id="rId25"/>
    <p:sldId id="409" r:id="rId26"/>
    <p:sldId id="431" r:id="rId27"/>
    <p:sldId id="410" r:id="rId28"/>
    <p:sldId id="417" r:id="rId29"/>
    <p:sldId id="429" r:id="rId30"/>
    <p:sldId id="426" r:id="rId31"/>
    <p:sldId id="419" r:id="rId32"/>
    <p:sldId id="428" r:id="rId33"/>
    <p:sldId id="432" r:id="rId34"/>
    <p:sldId id="421" r:id="rId35"/>
    <p:sldId id="423" r:id="rId36"/>
    <p:sldId id="424" r:id="rId37"/>
    <p:sldId id="425" r:id="rId38"/>
    <p:sldId id="433" r:id="rId39"/>
    <p:sldId id="403" r:id="rId40"/>
    <p:sldId id="427" r:id="rId41"/>
    <p:sldId id="378" r:id="rId42"/>
    <p:sldId id="379" r:id="rId43"/>
    <p:sldId id="384" r:id="rId44"/>
    <p:sldId id="380" r:id="rId45"/>
    <p:sldId id="391" r:id="rId46"/>
    <p:sldId id="390" r:id="rId4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2"/>
    <a:srgbClr val="C17319"/>
    <a:srgbClr val="FEFF00"/>
    <a:srgbClr val="F05734"/>
    <a:srgbClr val="999999"/>
    <a:srgbClr val="B8924A"/>
    <a:srgbClr val="4AB192"/>
    <a:srgbClr val="E17F35"/>
    <a:srgbClr val="918DC2"/>
    <a:srgbClr val="FF6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/>
    <p:restoredTop sz="96405"/>
  </p:normalViewPr>
  <p:slideViewPr>
    <p:cSldViewPr snapToObjects="1">
      <p:cViewPr varScale="1">
        <p:scale>
          <a:sx n="122" d="100"/>
          <a:sy n="122" d="100"/>
        </p:scale>
        <p:origin x="50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Gas collapsed</a:t>
            </a:r>
            <a:r>
              <a:rPr lang="en-US" baseline="0" dirty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2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ura-astronomy.org/" TargetMode="External"/><Relationship Id="rId4" Type="http://schemas.openxmlformats.org/officeDocument/2006/relationships/hyperlink" Target="http://www.stsci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761758" y="280808"/>
            <a:ext cx="7620483" cy="1102976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en-US" sz="3450" dirty="0"/>
              <a:t>Does gas in the IGM care about galaxies?</a:t>
            </a:r>
            <a:endParaRPr lang="en" sz="345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2552941" y="4876800"/>
            <a:ext cx="5829300" cy="1273668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800" dirty="0">
                <a:solidFill>
                  <a:srgbClr val="FFFFFF"/>
                </a:solidFill>
              </a:rPr>
              <a:t>David </a:t>
            </a:r>
            <a:r>
              <a:rPr lang="en-US" sz="1800" dirty="0">
                <a:solidFill>
                  <a:srgbClr val="FFFFFF"/>
                </a:solidFill>
              </a:rPr>
              <a:t>M. </a:t>
            </a:r>
            <a:r>
              <a:rPr lang="en" sz="1800" dirty="0">
                <a:solidFill>
                  <a:srgbClr val="FFFFFF"/>
                </a:solidFill>
              </a:rPr>
              <a:t>French</a:t>
            </a:r>
            <a:endParaRPr lang="en-US" sz="180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University of Wisconsin - Madison</a:t>
            </a: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Advisor</a:t>
            </a:r>
            <a:r>
              <a:rPr lang="en" sz="1350" dirty="0">
                <a:solidFill>
                  <a:srgbClr val="FFFFFF"/>
                </a:solidFill>
              </a:rPr>
              <a:t>: Bart </a:t>
            </a:r>
            <a:r>
              <a:rPr lang="en" sz="1350" dirty="0" err="1">
                <a:solidFill>
                  <a:srgbClr val="FFFFFF"/>
                </a:solidFill>
              </a:rPr>
              <a:t>Wakker</a:t>
            </a:r>
            <a:endParaRPr lang="en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June 19</a:t>
            </a:r>
            <a:r>
              <a:rPr lang="en" sz="1350" dirty="0">
                <a:solidFill>
                  <a:srgbClr val="FFFFFF"/>
                </a:solidFill>
              </a:rPr>
              <a:t>, 201</a:t>
            </a:r>
            <a:r>
              <a:rPr lang="en-US" sz="1350" dirty="0">
                <a:solidFill>
                  <a:srgbClr val="FFFFFF"/>
                </a:solidFill>
              </a:rPr>
              <a:t>8</a:t>
            </a:r>
            <a:endParaRPr lang="en" sz="1350" dirty="0">
              <a:solidFill>
                <a:srgbClr val="FFFFFF"/>
              </a:solidFill>
            </a:endParaRPr>
          </a:p>
          <a:p>
            <a:pPr algn="r"/>
            <a:endParaRPr sz="2100" dirty="0"/>
          </a:p>
        </p:txBody>
      </p:sp>
      <p:sp>
        <p:nvSpPr>
          <p:cNvPr id="25" name="Shape 25"/>
          <p:cNvSpPr txBox="1"/>
          <p:nvPr/>
        </p:nvSpPr>
        <p:spPr>
          <a:xfrm>
            <a:off x="4343400" y="6248400"/>
            <a:ext cx="4038841" cy="23522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" sz="1000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1000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000" dirty="0">
                <a:solidFill>
                  <a:srgbClr val="FFFFFF"/>
                </a:solidFill>
              </a:rPr>
              <a:t>/</a:t>
            </a:r>
            <a:r>
              <a:rPr lang="en" sz="1000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1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10666" y="1446760"/>
            <a:ext cx="5522666" cy="369332"/>
          </a:xfrm>
          <a:prstGeom prst="rect">
            <a:avLst/>
          </a:prstGeom>
          <a:solidFill>
            <a:schemeClr val="tx2">
              <a:alpha val="21000"/>
            </a:schemeClr>
          </a:solidFill>
        </p:spPr>
        <p:txBody>
          <a:bodyPr wrap="none" rtlCol="0">
            <a:spAutoFit/>
          </a:bodyPr>
          <a:lstStyle/>
          <a:p>
            <a:r>
              <a:rPr lang="en" sz="1800" i="1" dirty="0">
                <a:solidFill>
                  <a:schemeClr val="bg1"/>
                </a:solidFill>
              </a:rPr>
              <a:t>Tracing the </a:t>
            </a:r>
            <a:r>
              <a:rPr lang="en-US" sz="1800" i="1" dirty="0" err="1">
                <a:solidFill>
                  <a:schemeClr val="bg1"/>
                </a:solidFill>
              </a:rPr>
              <a:t>Circumgalactic</a:t>
            </a:r>
            <a:r>
              <a:rPr lang="en-US" sz="1800" i="1" dirty="0">
                <a:solidFill>
                  <a:schemeClr val="bg1"/>
                </a:solidFill>
              </a:rPr>
              <a:t> Medium in Lyα</a:t>
            </a:r>
            <a:r>
              <a:rPr lang="en" sz="1800" i="1" dirty="0">
                <a:solidFill>
                  <a:schemeClr val="bg1"/>
                </a:solidFill>
              </a:rPr>
              <a:t> with C</a:t>
            </a:r>
            <a:r>
              <a:rPr lang="en-US" sz="1800" i="1" dirty="0">
                <a:solidFill>
                  <a:schemeClr val="bg1"/>
                </a:solidFill>
              </a:rPr>
              <a:t>OS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8C659-A1A6-204B-9A61-CBF5764A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92" y="2013950"/>
            <a:ext cx="5175008" cy="3996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32825"/>
            <a:ext cx="3495675" cy="200197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3657600" y="2851369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657600" y="3958362"/>
            <a:ext cx="2386260" cy="8422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4090" y="57912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571498" y="1297962"/>
            <a:ext cx="8003894" cy="9880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400" b="1" dirty="0"/>
              <a:t>Connecting with galaxies </a:t>
            </a:r>
            <a:r>
              <a:rPr lang="mr-IN" sz="2400" b="1" dirty="0"/>
              <a:t>–</a:t>
            </a:r>
            <a:r>
              <a:rPr lang="en-US" sz="2400" b="1" dirty="0"/>
              <a:t> using our galaxy catalog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dirty="0"/>
              <a:t> </a:t>
            </a:r>
            <a:r>
              <a:rPr lang="en-US" dirty="0"/>
              <a:t>Which one?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2146338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</p:spTree>
    <p:extLst>
      <p:ext uri="{BB962C8B-B14F-4D97-AF65-F5344CB8AC3E}">
        <p14:creationId xmlns:p14="http://schemas.microsoft.com/office/powerpoint/2010/main" val="712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7" y="1232848"/>
            <a:ext cx="8003894" cy="519752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400" b="1" dirty="0"/>
              <a:t>Define an objective “likelihood” parameter:</a:t>
            </a:r>
            <a:endParaRPr lang="en-US" sz="24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940879" y="291152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8699" y="1905000"/>
            <a:ext cx="612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Define a likelihood: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9" y="2590800"/>
            <a:ext cx="4419466" cy="620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8700" y="3732074"/>
            <a:ext cx="6129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= impact parameter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        = viral radius of the galaxy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838700"/>
            <a:ext cx="647700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4238625"/>
            <a:ext cx="3600450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3762375"/>
            <a:ext cx="209550" cy="276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2857" y="6477000"/>
            <a:ext cx="148630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See 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EAA1838-185C-5142-AAB2-364E1E64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92" y="2099459"/>
            <a:ext cx="5175008" cy="399654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987638"/>
            <a:ext cx="8003894" cy="129836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Applying the likelihood method</a:t>
            </a:r>
            <a:endParaRPr lang="en-US" sz="2400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3D proximity indicator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Set criteria for ”association”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" y="2914650"/>
            <a:ext cx="3559191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465177"/>
            <a:ext cx="266700" cy="311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342900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62797" y="29526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22742" y="5876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880" y="291152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A758BA-47D0-D441-9AE4-B33F65AF1DFF}"/>
              </a:ext>
            </a:extLst>
          </p:cNvPr>
          <p:cNvCxnSpPr>
            <a:cxnSpLocks/>
          </p:cNvCxnSpPr>
          <p:nvPr/>
        </p:nvCxnSpPr>
        <p:spPr>
          <a:xfrm flipH="1" flipV="1">
            <a:off x="3709740" y="2895600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4FFA-9BC5-0C42-ACED-8CEE58094F0A}"/>
              </a:ext>
            </a:extLst>
          </p:cNvPr>
          <p:cNvCxnSpPr>
            <a:cxnSpLocks/>
          </p:cNvCxnSpPr>
          <p:nvPr/>
        </p:nvCxnSpPr>
        <p:spPr>
          <a:xfrm flipH="1">
            <a:off x="3657600" y="4034562"/>
            <a:ext cx="2438400" cy="9184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C525DE4-549B-2147-A9D8-725996E9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996127"/>
            <a:ext cx="2667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46F75C5-9413-DE4D-AB1F-C7D31B113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92" y="2099459"/>
            <a:ext cx="5175008" cy="399654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987638"/>
            <a:ext cx="8003894" cy="129836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Applying the likelihood method</a:t>
            </a:r>
            <a:endParaRPr lang="en-US" sz="2400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3D proximity indicator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Set criteria for ”association”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" y="2914650"/>
            <a:ext cx="3559191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465177"/>
            <a:ext cx="266700" cy="311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342900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62797" y="29526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22742" y="5876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880" y="291152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A758BA-47D0-D441-9AE4-B33F65AF1DFF}"/>
              </a:ext>
            </a:extLst>
          </p:cNvPr>
          <p:cNvCxnSpPr>
            <a:cxnSpLocks/>
          </p:cNvCxnSpPr>
          <p:nvPr/>
        </p:nvCxnSpPr>
        <p:spPr>
          <a:xfrm flipH="1" flipV="1">
            <a:off x="3709740" y="2895600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4FFA-9BC5-0C42-ACED-8CEE58094F0A}"/>
              </a:ext>
            </a:extLst>
          </p:cNvPr>
          <p:cNvCxnSpPr>
            <a:cxnSpLocks/>
          </p:cNvCxnSpPr>
          <p:nvPr/>
        </p:nvCxnSpPr>
        <p:spPr>
          <a:xfrm flipH="1">
            <a:off x="3657600" y="4034562"/>
            <a:ext cx="2438400" cy="9184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C525DE4-549B-2147-A9D8-725996E9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996127"/>
            <a:ext cx="266700" cy="311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DA6389-31B3-AA4D-9B0D-B50D80A9104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35" y="5908311"/>
            <a:ext cx="2326729" cy="517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F5A5B-BD80-9D49-B484-31DAD521503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35" y="5181600"/>
            <a:ext cx="2466873" cy="5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reduced, identified AND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D67D5-2E33-1744-B9C3-132AA144D6F6}"/>
              </a:ext>
            </a:extLst>
          </p:cNvPr>
          <p:cNvSpPr txBox="1"/>
          <p:nvPr/>
        </p:nvSpPr>
        <p:spPr>
          <a:xfrm>
            <a:off x="3643798" y="221811"/>
            <a:ext cx="192873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Results!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C2EDF-4125-AC49-9155-AE58BAB070D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2E22F-D085-9045-83B5-E54508ED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5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07A8E1C-336D-AA4A-B31A-7E27440FDFAC}"/>
              </a:ext>
            </a:extLst>
          </p:cNvPr>
          <p:cNvSpPr txBox="1">
            <a:spLocks/>
          </p:cNvSpPr>
          <p:nvPr/>
        </p:nvSpPr>
        <p:spPr>
          <a:xfrm>
            <a:off x="252275" y="25146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9C0DB-DD1F-EC4A-AE3D-D0AD1AA58F41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C0E32-08A4-8444-904F-6DEFF4B0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DC955-544C-D046-A824-06A51CDA89F8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98073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AE03-4C01-2648-A2B9-DFCB06F1F385}"/>
              </a:ext>
            </a:extLst>
          </p:cNvPr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B0E2FEA-7740-EE45-ADB7-116B8546ABA0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FAA8A-FC72-5844-9EF0-50AA989CF7F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5FD7A-30E7-F849-B853-AA106315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587CF-74B3-8B48-BBA8-068C914C3CE7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5102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5DDE0E0-5D85-6D45-923C-9DEFD8F42A1D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43CAA-A31A-2241-A786-D5180A12482C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AFA33-8796-B045-B719-D5237E90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412088-E2F3-104F-993B-847819C08598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91993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07A7D72-6E54-1A43-B928-97640A288B47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  <a:endParaRPr lang="en-US" dirty="0"/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C2788-C4FC-9845-A104-3774D12AF6DD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C303B-6C03-A043-BF78-66B5852D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8E6E2E-C552-E04E-B18D-192CEFD699EC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89537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80AAF-20FA-2A4B-8581-77E41C06E0E5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85345A-F87A-9A42-BBB6-49F43DEC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991328-3475-A74B-AB4C-7CC811501EF6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02338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52400" y="445355"/>
            <a:ext cx="885825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Gas + galaxies trace the same potential</a:t>
            </a:r>
            <a:endParaRPr lang="en" sz="345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1" y="1829810"/>
            <a:ext cx="5252729" cy="341787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312201" y="5299323"/>
            <a:ext cx="1514170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The </a:t>
            </a:r>
            <a:r>
              <a:rPr lang="en-US" sz="900" dirty="0" err="1">
                <a:solidFill>
                  <a:srgbClr val="FFFFFF"/>
                </a:solidFill>
              </a:rPr>
              <a:t>Millenium</a:t>
            </a:r>
            <a:r>
              <a:rPr lang="en-US" sz="900" dirty="0">
                <a:solidFill>
                  <a:srgbClr val="FFFFFF"/>
                </a:solidFill>
              </a:rPr>
              <a:t> Simulation</a:t>
            </a:r>
            <a:endParaRPr lang="en" sz="9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569240"/>
            <a:ext cx="4006295" cy="4024490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32661" y="5593730"/>
            <a:ext cx="1159934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SDSS Collaboration</a:t>
            </a:r>
            <a:endParaRPr lang="en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4D3EC-3D1D-8947-BDA5-950F694A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EFDE21-86CB-2D42-9DA3-AA115E57889B}"/>
              </a:ext>
            </a:extLst>
          </p:cNvPr>
          <p:cNvCxnSpPr>
            <a:cxnSpLocks/>
          </p:cNvCxnSpPr>
          <p:nvPr/>
        </p:nvCxnSpPr>
        <p:spPr>
          <a:xfrm>
            <a:off x="5147266" y="2439904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8DA6D8-90EA-8E40-90D8-CC6DA956EBC1}"/>
              </a:ext>
            </a:extLst>
          </p:cNvPr>
          <p:cNvSpPr txBox="1"/>
          <p:nvPr/>
        </p:nvSpPr>
        <p:spPr>
          <a:xfrm>
            <a:off x="3693355" y="1905000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B32EC-DCF8-824B-AFCA-162F34126AB4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6162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599" y="1200073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 Associated absorbers are bimodally distributed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>
                <a:solidFill>
                  <a:srgbClr val="F05734"/>
                </a:solidFill>
              </a:rPr>
              <a:t> Absorbers near 2+ galaxies are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10943" y="66294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10389"/>
            <a:ext cx="6362700" cy="412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287ACE-B983-4744-A70B-7B839E839C25}"/>
              </a:ext>
            </a:extLst>
          </p:cNvPr>
          <p:cNvSpPr txBox="1"/>
          <p:nvPr/>
        </p:nvSpPr>
        <p:spPr>
          <a:xfrm>
            <a:off x="2698531" y="613930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Major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24AB1-E6B7-8144-A83E-98A498EDCB5B}"/>
              </a:ext>
            </a:extLst>
          </p:cNvPr>
          <p:cNvSpPr txBox="1"/>
          <p:nvPr/>
        </p:nvSpPr>
        <p:spPr>
          <a:xfrm>
            <a:off x="8236650" y="613930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Minor</a:t>
            </a:r>
          </a:p>
        </p:txBody>
      </p:sp>
    </p:spTree>
    <p:extLst>
      <p:ext uri="{BB962C8B-B14F-4D97-AF65-F5344CB8AC3E}">
        <p14:creationId xmlns:p14="http://schemas.microsoft.com/office/powerpoint/2010/main" val="89704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0998" y="1100664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Similar to </a:t>
            </a:r>
            <a:r>
              <a:rPr lang="en-US" sz="2200" b="1" dirty="0" err="1"/>
              <a:t>MgII</a:t>
            </a:r>
            <a:r>
              <a:rPr lang="en-US" sz="2200" b="1" dirty="0"/>
              <a:t> azimuth dependence (</a:t>
            </a:r>
            <a:r>
              <a:rPr lang="en-US" sz="2200" b="1" dirty="0" err="1"/>
              <a:t>Kacprzak</a:t>
            </a:r>
            <a:r>
              <a:rPr lang="en-US" sz="2200" b="1" dirty="0"/>
              <a:t>+ 2012)</a:t>
            </a:r>
          </a:p>
          <a:p>
            <a:pPr marL="685800" lvl="1" indent="-285750" algn="l">
              <a:lnSpc>
                <a:spcPct val="150000"/>
              </a:lnSpc>
              <a:buClrTx/>
              <a:buSzTx/>
            </a:pPr>
            <a:r>
              <a:rPr lang="en-US" sz="2000" dirty="0">
                <a:solidFill>
                  <a:schemeClr val="bg1"/>
                </a:solidFill>
              </a:rPr>
              <a:t>Shifted away from major/minor axis slightly?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752" y="6234496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French &amp; </a:t>
            </a:r>
            <a:r>
              <a:rPr lang="en-US" sz="1200" dirty="0" err="1">
                <a:solidFill>
                  <a:schemeClr val="bg1"/>
                </a:solidFill>
              </a:rPr>
              <a:t>Wakker</a:t>
            </a:r>
            <a:r>
              <a:rPr lang="en-US" sz="12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82" y="2971800"/>
            <a:ext cx="5035217" cy="3262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D6437-07E6-0F40-A58C-A2695448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71800"/>
            <a:ext cx="3784727" cy="3262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3198F-7197-CF46-918D-5460D40FD438}"/>
              </a:ext>
            </a:extLst>
          </p:cNvPr>
          <p:cNvSpPr txBox="1"/>
          <p:nvPr/>
        </p:nvSpPr>
        <p:spPr>
          <a:xfrm>
            <a:off x="48643" y="6265231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Kacprzak</a:t>
            </a:r>
            <a:r>
              <a:rPr lang="en-US" sz="1200" dirty="0">
                <a:solidFill>
                  <a:schemeClr val="bg1"/>
                </a:solidFill>
              </a:rPr>
              <a:t>+ 2012</a:t>
            </a:r>
          </a:p>
        </p:txBody>
      </p:sp>
    </p:spTree>
    <p:extLst>
      <p:ext uri="{BB962C8B-B14F-4D97-AF65-F5344CB8AC3E}">
        <p14:creationId xmlns:p14="http://schemas.microsoft.com/office/powerpoint/2010/main" val="1075581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04487" y="1601045"/>
            <a:ext cx="3505200" cy="487368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Simulations suggest yes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buClrTx/>
              <a:buSzTx/>
              <a:buNone/>
            </a:pPr>
            <a:r>
              <a:rPr lang="en-US" sz="2200" b="1" dirty="0"/>
              <a:t> (e.g., Stewart+ 2011) </a:t>
            </a:r>
          </a:p>
          <a:p>
            <a:pPr lvl="1" algn="l">
              <a:buClrTx/>
              <a:buSzTx/>
              <a:buNone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1BE52-D593-7142-A786-BE2DE606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22" y="1676400"/>
            <a:ext cx="5054893" cy="5043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A1F8C-0495-6341-9153-03BA64FDE366}"/>
              </a:ext>
            </a:extLst>
          </p:cNvPr>
          <p:cNvSpPr txBox="1"/>
          <p:nvPr/>
        </p:nvSpPr>
        <p:spPr>
          <a:xfrm>
            <a:off x="7728779" y="6324600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Stewart+ 2011</a:t>
            </a:r>
          </a:p>
        </p:txBody>
      </p:sp>
    </p:spTree>
    <p:extLst>
      <p:ext uri="{BB962C8B-B14F-4D97-AF65-F5344CB8AC3E}">
        <p14:creationId xmlns:p14="http://schemas.microsoft.com/office/powerpoint/2010/main" val="2189597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63947" y="569603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457200" y="1568492"/>
            <a:ext cx="8003894" cy="140330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marL="342900" indent="-342900" algn="l"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6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84E993-8237-CB4F-832A-5846FA25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286000"/>
            <a:ext cx="5497622" cy="42456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778" y="2743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3249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1998F01-DEDC-3046-899A-BF07EAC11285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8003894" cy="118245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17229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28459"/>
            <a:ext cx="8003894" cy="110514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Can we detect co-rotation with a sightline?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What does the sightline actually “see”?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7094" y="270765"/>
            <a:ext cx="58641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Sightline velocity structure</a:t>
            </a:r>
          </a:p>
        </p:txBody>
      </p:sp>
      <p:pic>
        <p:nvPicPr>
          <p:cNvPr id="9" name="Picture 8" descr="cgm_nature.jpg">
            <a:extLst>
              <a:ext uri="{FF2B5EF4-FFF2-40B4-BE49-F238E27FC236}">
                <a16:creationId xmlns:a16="http://schemas.microsoft.com/office/drawing/2014/main" id="{F7AEE4CA-8083-8E4B-ACDE-013922E9D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514600" y="2171711"/>
            <a:ext cx="6322629" cy="4443747"/>
          </a:xfrm>
          <a:prstGeom prst="rect">
            <a:avLst/>
          </a:prstGeom>
        </p:spPr>
      </p:pic>
      <p:sp>
        <p:nvSpPr>
          <p:cNvPr id="10" name="Shape 39">
            <a:extLst>
              <a:ext uri="{FF2B5EF4-FFF2-40B4-BE49-F238E27FC236}">
                <a16:creationId xmlns:a16="http://schemas.microsoft.com/office/drawing/2014/main" id="{46080CFE-3A49-2D43-9719-28FE37A76C09}"/>
              </a:ext>
            </a:extLst>
          </p:cNvPr>
          <p:cNvSpPr txBox="1"/>
          <p:nvPr/>
        </p:nvSpPr>
        <p:spPr>
          <a:xfrm>
            <a:off x="8096740" y="6615458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8656DB-4696-6945-AF21-757B7F5F68FD}"/>
              </a:ext>
            </a:extLst>
          </p:cNvPr>
          <p:cNvCxnSpPr/>
          <p:nvPr/>
        </p:nvCxnSpPr>
        <p:spPr>
          <a:xfrm>
            <a:off x="7454000" y="3338841"/>
            <a:ext cx="659910" cy="1831824"/>
          </a:xfrm>
          <a:prstGeom prst="straightConnector1">
            <a:avLst/>
          </a:prstGeom>
          <a:ln w="34925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48F7A1-C0B3-F747-B1B2-B80E5AC06310}"/>
              </a:ext>
            </a:extLst>
          </p:cNvPr>
          <p:cNvSpPr txBox="1"/>
          <p:nvPr/>
        </p:nvSpPr>
        <p:spPr>
          <a:xfrm>
            <a:off x="7811081" y="40146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EFF00"/>
                </a:solidFill>
              </a:rPr>
              <a:t>Velocity?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333F8F26-5F0E-904F-A571-D7A422B200D1}"/>
              </a:ext>
            </a:extLst>
          </p:cNvPr>
          <p:cNvSpPr/>
          <p:nvPr/>
        </p:nvSpPr>
        <p:spPr>
          <a:xfrm rot="555322" flipV="1">
            <a:off x="6202060" y="4409169"/>
            <a:ext cx="1262144" cy="915462"/>
          </a:xfrm>
          <a:prstGeom prst="arc">
            <a:avLst/>
          </a:prstGeom>
          <a:ln w="38100"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FF00"/>
              </a:solidFill>
              <a:highlight>
                <a:srgbClr val="FFFF00"/>
              </a:highlight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F1D08B-681C-784F-BDA3-EA94F4A51851}"/>
              </a:ext>
            </a:extLst>
          </p:cNvPr>
          <p:cNvCxnSpPr>
            <a:cxnSpLocks/>
          </p:cNvCxnSpPr>
          <p:nvPr/>
        </p:nvCxnSpPr>
        <p:spPr>
          <a:xfrm flipV="1">
            <a:off x="7455988" y="4809744"/>
            <a:ext cx="11612" cy="167796"/>
          </a:xfrm>
          <a:prstGeom prst="straightConnector1">
            <a:avLst/>
          </a:prstGeom>
          <a:ln w="38100">
            <a:solidFill>
              <a:srgbClr val="FE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E463F1-7534-D241-97D5-AFAF5ED1EF67}"/>
              </a:ext>
            </a:extLst>
          </p:cNvPr>
          <p:cNvSpPr txBox="1"/>
          <p:nvPr/>
        </p:nvSpPr>
        <p:spPr>
          <a:xfrm>
            <a:off x="6395475" y="534341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EFF00"/>
                </a:solidFill>
              </a:rPr>
              <a:t>V</a:t>
            </a:r>
            <a:r>
              <a:rPr lang="en-US" sz="1800" baseline="-25000" dirty="0" err="1">
                <a:solidFill>
                  <a:srgbClr val="FEFF00"/>
                </a:solidFill>
              </a:rPr>
              <a:t>rotation</a:t>
            </a:r>
            <a:endParaRPr lang="en-US" sz="1800" dirty="0">
              <a:solidFill>
                <a:srgbClr val="FE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51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610600" cy="111252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Step 1: Galaxy rotation curves (H-alpha from SALT + additional from literature)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4116700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066800"/>
            <a:ext cx="8558201" cy="1474087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Step 1: Galaxy rotation curves (H-alpha from SALT + additional from literature)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>
                <a:solidFill>
                  <a:srgbClr val="FFC000"/>
                </a:solidFill>
              </a:rPr>
              <a:t>Step 2: Model rotating halo based on rotation curve </a:t>
            </a:r>
            <a:r>
              <a:rPr lang="mr-IN" sz="1800" dirty="0">
                <a:solidFill>
                  <a:srgbClr val="FFC000"/>
                </a:solidFill>
              </a:rPr>
              <a:t>–</a:t>
            </a:r>
            <a:r>
              <a:rPr lang="en-US" sz="1800" dirty="0">
                <a:solidFill>
                  <a:srgbClr val="FFC000"/>
                </a:solidFill>
              </a:rPr>
              <a:t> project onto sightline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3596141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1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57198" y="457200"/>
            <a:ext cx="82296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22467" y="1631772"/>
            <a:ext cx="7899062" cy="4186623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Gas and galaxies should follow the same DM potential</a:t>
            </a: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371475" indent="-342900" algn="l">
              <a:buFont typeface="Lucida Grande"/>
              <a:buChar char="●"/>
            </a:pPr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Feedback kicks gas out of galaxies</a:t>
            </a:r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marL="342900" indent="-314325" algn="l">
              <a:buClr>
                <a:srgbClr val="FFFFFF"/>
              </a:buClr>
              <a:buFont typeface="Arial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How do the properties of halo gas correlate with nearby galaxy properties?</a:t>
            </a:r>
            <a:endParaRPr lang="en-US" sz="2000" i="1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" sz="2000" dirty="0">
              <a:solidFill>
                <a:schemeClr val="lt1"/>
              </a:solidFill>
            </a:endParaRPr>
          </a:p>
          <a:p>
            <a:pPr marL="342900" algn="l"/>
            <a:endParaRPr sz="2000" dirty="0">
              <a:solidFill>
                <a:srgbClr val="FFFFFF"/>
              </a:solidFill>
            </a:endParaRPr>
          </a:p>
          <a:p>
            <a:pPr marL="342900" indent="342900" algn="l"/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422155" y="3200400"/>
            <a:ext cx="299687" cy="451189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hape 60"/>
          <p:cNvSpPr/>
          <p:nvPr/>
        </p:nvSpPr>
        <p:spPr>
          <a:xfrm>
            <a:off x="596424" y="4676895"/>
            <a:ext cx="363314" cy="39543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34826-CB72-9947-8E28-970E5FF7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0" y="1440294"/>
            <a:ext cx="8126560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49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8094563" cy="4587085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29 galaxies: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12 new rotation curves taken with SALT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17 additional from literature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41 nearby QSOs: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65 individual Ly-alpha component-galaxy matchups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147398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0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43%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3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63%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AF62-3703-5F40-BECF-612571C3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DD6A-A47A-0F4B-9E7E-F2B22C5B0F5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255708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487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 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1.5 L* and lower:</a:t>
            </a:r>
            <a:endParaRPr lang="en-US" sz="2200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77%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72683-C801-5844-88ED-929AF35F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31ED3-6589-634D-99F8-A3B25195A773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145509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106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0.5 L* and lower: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90%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FFD59-209C-974E-B54D-77DAE4D0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378429"/>
            <a:ext cx="5499100" cy="5403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2FE5B0-AD6E-E040-ADE0-6E1EF4B3AE86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09831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72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FE02C-971D-DE41-A847-EA2809D81A79}"/>
              </a:ext>
            </a:extLst>
          </p:cNvPr>
          <p:cNvSpPr txBox="1"/>
          <p:nvPr/>
        </p:nvSpPr>
        <p:spPr>
          <a:xfrm>
            <a:off x="3155950" y="4744442"/>
            <a:ext cx="5873750" cy="5232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Evidence of cold – mode accretion?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F7339C-94CB-104F-B840-D482A2E062A3}"/>
              </a:ext>
            </a:extLst>
          </p:cNvPr>
          <p:cNvCxnSpPr>
            <a:cxnSpLocks/>
          </p:cNvCxnSpPr>
          <p:nvPr/>
        </p:nvCxnSpPr>
        <p:spPr>
          <a:xfrm flipV="1">
            <a:off x="7653288" y="4202755"/>
            <a:ext cx="533400" cy="60960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87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9666" y="963942"/>
            <a:ext cx="5314950" cy="582513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200" b="1" dirty="0"/>
              <a:t>Correlating Ly-alpha from COS spectra with nearby galaxies</a:t>
            </a:r>
          </a:p>
          <a:p>
            <a:pPr marL="604838" lvl="1" indent="-258366" algn="l">
              <a:buClrTx/>
              <a:buSzTx/>
            </a:pPr>
            <a:r>
              <a:rPr lang="en-US" sz="1600" dirty="0"/>
              <a:t>1004 absorbers - using likelihood method to pair with the galaxy environment </a:t>
            </a:r>
          </a:p>
          <a:p>
            <a:pPr marL="604838" lvl="1" indent="-258366" algn="l">
              <a:buClrTx/>
              <a:buSzTx/>
            </a:pPr>
            <a:r>
              <a:rPr lang="en-US" sz="1600" dirty="0"/>
              <a:t>Denser environment leads to higher EW Ly-alpha</a:t>
            </a:r>
            <a:endParaRPr lang="en-US" sz="1600" dirty="0">
              <a:solidFill>
                <a:schemeClr val="bg1"/>
              </a:solidFill>
            </a:endParaRPr>
          </a:p>
          <a:p>
            <a:pPr marL="604838" lvl="1" indent="-258366" algn="l">
              <a:buClrTx/>
              <a:buSzTx/>
            </a:pPr>
            <a:r>
              <a:rPr lang="en-US" sz="1600" dirty="0">
                <a:solidFill>
                  <a:schemeClr val="bg1"/>
                </a:solidFill>
              </a:rPr>
              <a:t>Bimodal distribution around major and minor axes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200" b="1" dirty="0"/>
              <a:t>Galaxy halo kinematics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Ly-alpha co-rotation fraction anti-correlates with galaxy L* and relative distance 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Evidence for halo-disk kinematic connection?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Cold – mode accretion?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6471" lvl="1" algn="l">
              <a:lnSpc>
                <a:spcPct val="150000"/>
              </a:lnSpc>
              <a:buClrTx/>
              <a:buSzTx/>
              <a:buNone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Yes!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0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C6066-AC31-A84C-A737-D324090A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282" y="987091"/>
            <a:ext cx="3564602" cy="270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6A9766-9E0E-FF41-ACD7-E68BBB17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68" y="3715340"/>
            <a:ext cx="3545615" cy="30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4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00050" y="474789"/>
            <a:ext cx="83439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Probing the CGM with QSO absorption</a:t>
            </a:r>
            <a:endParaRPr lang="en" sz="345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987612" y="1802662"/>
            <a:ext cx="5932946" cy="416986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8096740" y="5929658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6833560" y="3359030"/>
            <a:ext cx="349249" cy="1312335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/>
          <p:cNvSpPr txBox="1"/>
          <p:nvPr/>
        </p:nvSpPr>
        <p:spPr>
          <a:xfrm>
            <a:off x="6367790" y="4158317"/>
            <a:ext cx="144462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Impact parameter (</a:t>
            </a:r>
            <a:r>
              <a:rPr lang="en" sz="1050" i="1" dirty="0">
                <a:solidFill>
                  <a:srgbClr val="FFFF00"/>
                </a:solidFill>
              </a:rPr>
              <a:t>ρ</a:t>
            </a:r>
            <a:r>
              <a:rPr lang="en-US" sz="1050" i="1" dirty="0">
                <a:solidFill>
                  <a:srgbClr val="FFFF00"/>
                </a:solidFill>
              </a:rPr>
              <a:t>)</a:t>
            </a:r>
            <a:endParaRPr lang="en-US" sz="105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54000" y="2653041"/>
            <a:ext cx="659910" cy="1831824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26455" y="3326590"/>
            <a:ext cx="3642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85" y="5514205"/>
            <a:ext cx="354330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50" y="1714501"/>
            <a:ext cx="25113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Can’t uniformly sample a single halo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Must rely on serendipitous QSO locations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Build a sample of single galaxy-QSO pairs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Impact parameter and ΔV give absorber position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7139E-B24C-354F-91B5-88A4D7AD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04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07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03935" y="304800"/>
            <a:ext cx="3657600" cy="762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EW vs impact parameter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9C900A-B784-354C-B8C8-CDE70515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70" y="1045779"/>
            <a:ext cx="7444930" cy="54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05797" y="304800"/>
            <a:ext cx="3657600" cy="6858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EW vs velocity separation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2FF0E1-E1BF-2D43-959D-619630FA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7" y="990600"/>
            <a:ext cx="7543800" cy="55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5671" y="1164954"/>
            <a:ext cx="5314950" cy="87679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Evidence of non-spherical halo?</a:t>
            </a:r>
          </a:p>
          <a:p>
            <a:pPr marL="604838" lvl="1" indent="-298847" algn="l">
              <a:buClrTx/>
              <a:buSzTx/>
            </a:pPr>
            <a:r>
              <a:rPr lang="en-US" sz="1500" dirty="0"/>
              <a:t>Covering fraction of Ly-alpha &lt;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4371" y="305621"/>
            <a:ext cx="579197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Inclination overabundance</a:t>
            </a:r>
          </a:p>
        </p:txBody>
      </p:sp>
      <p:sp>
        <p:nvSpPr>
          <p:cNvPr id="9" name="Oval 8"/>
          <p:cNvSpPr/>
          <p:nvPr/>
        </p:nvSpPr>
        <p:spPr>
          <a:xfrm>
            <a:off x="565671" y="2233180"/>
            <a:ext cx="1028700" cy="3209815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Cloud 14"/>
          <p:cNvSpPr/>
          <p:nvPr/>
        </p:nvSpPr>
        <p:spPr>
          <a:xfrm>
            <a:off x="669471" y="3250096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Cloud 16"/>
          <p:cNvSpPr/>
          <p:nvPr/>
        </p:nvSpPr>
        <p:spPr>
          <a:xfrm>
            <a:off x="1080021" y="281828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Cloud 17"/>
          <p:cNvSpPr/>
          <p:nvPr/>
        </p:nvSpPr>
        <p:spPr>
          <a:xfrm>
            <a:off x="1142999" y="344693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Cloud 18"/>
          <p:cNvSpPr/>
          <p:nvPr/>
        </p:nvSpPr>
        <p:spPr>
          <a:xfrm>
            <a:off x="681718" y="4603638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Cloud 19"/>
          <p:cNvSpPr/>
          <p:nvPr/>
        </p:nvSpPr>
        <p:spPr>
          <a:xfrm>
            <a:off x="1000124" y="499492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Cloud 20"/>
          <p:cNvSpPr/>
          <p:nvPr/>
        </p:nvSpPr>
        <p:spPr>
          <a:xfrm>
            <a:off x="681718" y="391826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Cloud 21"/>
          <p:cNvSpPr/>
          <p:nvPr/>
        </p:nvSpPr>
        <p:spPr>
          <a:xfrm>
            <a:off x="1142999" y="4314451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Cloud 22"/>
          <p:cNvSpPr/>
          <p:nvPr/>
        </p:nvSpPr>
        <p:spPr>
          <a:xfrm>
            <a:off x="857249" y="2430979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49216">
            <a:off x="2925707" y="1942170"/>
            <a:ext cx="1047750" cy="32289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200" y="3182958"/>
            <a:ext cx="50292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4910" y="1981200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Face-on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17005" y="2524448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Highly-inclined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CEB75F-D758-6241-98E4-C31D7FC3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412341"/>
            <a:ext cx="4126132" cy="304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593688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Inclinations: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Preliminary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4676" y="5465278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F38BB-23AB-1145-A1A7-CAE05D00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71701"/>
            <a:ext cx="5606793" cy="4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47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4"/>
            <a:ext cx="5314950" cy="4148077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700+ COS spectra correlated with 130,000+ galaxies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Expect ~3000 Ly-alpha absorbers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~1000 absorber-galaxy pairs using likelihood method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Strong EW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bg1"/>
                </a:solidFill>
              </a:rPr>
              <a:t>ΔV correlation</a:t>
            </a:r>
          </a:p>
          <a:p>
            <a:pPr marL="604838" lvl="1" indent="-258366" algn="l">
              <a:buClrTx/>
              <a:buSzTx/>
            </a:pPr>
            <a:r>
              <a:rPr lang="en-US" sz="1500" dirty="0">
                <a:solidFill>
                  <a:schemeClr val="bg1"/>
                </a:solidFill>
              </a:rPr>
              <a:t>Overabundance around highly inclined galaxies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Model sightline velocity structure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Evidence for halo-disk kinematic connection?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It seems like it might!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7294" y="977848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77043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5" y="1314450"/>
            <a:ext cx="8003894" cy="1257300"/>
          </a:xfrm>
        </p:spPr>
        <p:txBody>
          <a:bodyPr/>
          <a:lstStyle/>
          <a:p>
            <a:pPr marL="346472" indent="-339329"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Normalize diameters, inclination, PA to 2MASS values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Choose magnitudes, calculate (L*, </a:t>
            </a:r>
            <a:r>
              <a:rPr lang="en-US" sz="1500" dirty="0" err="1"/>
              <a:t>R</a:t>
            </a:r>
            <a:r>
              <a:rPr lang="en-US" sz="1500" baseline="-25000" dirty="0" err="1"/>
              <a:t>vir</a:t>
            </a:r>
            <a:r>
              <a:rPr lang="en-US" sz="1500" dirty="0"/>
              <a:t>)</a:t>
            </a:r>
          </a:p>
          <a:p>
            <a:pPr marL="606029" indent="-260747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446866" y="914400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>
                <a:solidFill>
                  <a:schemeClr val="bg1"/>
                </a:solidFill>
              </a:rPr>
              <a:t>New Nearby Galaxy Catalog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2" y="2356356"/>
            <a:ext cx="70866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0141" y="5680366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1557" y="5143500"/>
            <a:ext cx="25699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Magnitude </a:t>
            </a:r>
            <a:r>
              <a:rPr lang="mr-IN" sz="1350" dirty="0"/>
              <a:t>–</a:t>
            </a:r>
            <a:r>
              <a:rPr lang="en-US" sz="1350" dirty="0"/>
              <a:t> Diameter Relation</a:t>
            </a:r>
          </a:p>
        </p:txBody>
      </p:sp>
    </p:spTree>
    <p:extLst>
      <p:ext uri="{BB962C8B-B14F-4D97-AF65-F5344CB8AC3E}">
        <p14:creationId xmlns:p14="http://schemas.microsoft.com/office/powerpoint/2010/main" val="710184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8625" y="1371600"/>
            <a:ext cx="8286750" cy="5238750"/>
          </a:xfrm>
        </p:spPr>
        <p:txBody>
          <a:bodyPr/>
          <a:lstStyle/>
          <a:p>
            <a:pPr algn="l"/>
            <a:r>
              <a:rPr lang="en-US" sz="2200" dirty="0"/>
              <a:t> Use archival COS sightlines (~700 total)</a:t>
            </a:r>
          </a:p>
          <a:p>
            <a:pPr marL="685800" lvl="1" indent="-339329" algn="l"/>
            <a:r>
              <a:rPr lang="en-US" sz="1800" dirty="0"/>
              <a:t> Catalog Ly-alpha lines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Correlate with galaxy environment</a:t>
            </a:r>
          </a:p>
          <a:p>
            <a:pPr marL="685800" lvl="1" indent="-339329" algn="l"/>
            <a:r>
              <a:rPr lang="en-US" sz="1800" dirty="0"/>
              <a:t>IMPORTANT! Have to know where the galaxies are!</a:t>
            </a:r>
          </a:p>
          <a:p>
            <a:pPr marL="685800" lvl="1" indent="-339329" algn="l"/>
            <a:r>
              <a:rPr lang="en-US" sz="1800" dirty="0"/>
              <a:t>Limit search to </a:t>
            </a:r>
            <a:r>
              <a:rPr lang="en-US" sz="1800" i="1" dirty="0" err="1"/>
              <a:t>cz</a:t>
            </a:r>
            <a:r>
              <a:rPr lang="en-US" sz="1800" i="1" dirty="0"/>
              <a:t> &lt; 10,000 km/s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Ask:</a:t>
            </a:r>
          </a:p>
          <a:p>
            <a:pPr marL="685800" lvl="1" indent="-339329" algn="l"/>
            <a:r>
              <a:rPr lang="en-US" sz="1800" dirty="0"/>
              <a:t>1. Ly-alpha EW – vs –  galaxy proximity, size, orientation</a:t>
            </a:r>
          </a:p>
          <a:p>
            <a:pPr marL="685800" lvl="1" indent="-339329" algn="l"/>
            <a:endParaRPr lang="en-US" sz="1800" dirty="0"/>
          </a:p>
          <a:p>
            <a:pPr marL="685800" lvl="1" indent="-339329" algn="l"/>
            <a:r>
              <a:rPr lang="en-US" sz="1800" dirty="0"/>
              <a:t>2. Ly-alpha velocity – vs – galaxy rotation (co-rotation?)</a:t>
            </a:r>
          </a:p>
          <a:p>
            <a:pPr marL="685800" lvl="1" indent="-339329" algn="l"/>
            <a:endParaRPr lang="en-US" sz="1800" dirty="0"/>
          </a:p>
          <a:p>
            <a:pPr marL="346471" lvl="1" algn="l">
              <a:buNone/>
            </a:pPr>
            <a:endParaRPr lang="en-US" sz="2100" dirty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1657350" y="3048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chemeClr val="bg1"/>
                </a:solidFill>
              </a:rPr>
              <a:t>Science </a:t>
            </a:r>
            <a:r>
              <a:rPr lang="en" sz="3450" b="1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1000327"/>
            <a:ext cx="8003894" cy="10287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200" b="1" dirty="0"/>
              <a:t>Gather existing galaxy data</a:t>
            </a:r>
          </a:p>
          <a:p>
            <a:pPr marL="606029" indent="-260747" algn="l">
              <a:buClrTx/>
              <a:buSzTx/>
            </a:pPr>
            <a:r>
              <a:rPr lang="en-US" sz="1800" dirty="0"/>
              <a:t>NED + IRSA</a:t>
            </a:r>
          </a:p>
          <a:p>
            <a:pPr marL="606029" indent="-260747" algn="l">
              <a:buClrTx/>
              <a:buSzTx/>
            </a:pPr>
            <a:r>
              <a:rPr lang="en-US" sz="1800" dirty="0"/>
              <a:t>130,000+ galaxies with </a:t>
            </a:r>
            <a:r>
              <a:rPr lang="en-US" sz="1800" i="1" dirty="0" err="1"/>
              <a:t>cz</a:t>
            </a:r>
            <a:r>
              <a:rPr lang="en-US" sz="1800" dirty="0"/>
              <a:t> &lt; 10,000 km/s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D5F44-9F23-4C47-83BA-AD7B9DBB5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0679CEE-72D1-9648-8AE1-9122CC99045A}"/>
              </a:ext>
            </a:extLst>
          </p:cNvPr>
          <p:cNvSpPr txBox="1">
            <a:spLocks/>
          </p:cNvSpPr>
          <p:nvPr/>
        </p:nvSpPr>
        <p:spPr>
          <a:xfrm>
            <a:off x="533400" y="1015494"/>
            <a:ext cx="8003894" cy="1041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6472" indent="-339329" algn="l">
              <a:buClrTx/>
              <a:buSzTx/>
              <a:buFont typeface="Arial"/>
              <a:buNone/>
            </a:pPr>
            <a:r>
              <a:rPr lang="en-US" sz="22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800" dirty="0"/>
              <a:t>Normalize diameters, inclinations, PAs to 2MASS values</a:t>
            </a:r>
          </a:p>
          <a:p>
            <a:pPr marL="604838" indent="-258366" algn="l">
              <a:buClrTx/>
              <a:buSzTx/>
            </a:pPr>
            <a:r>
              <a:rPr lang="en-US" sz="1800" dirty="0"/>
              <a:t>Choose representative magnitudes, calculate (L*, </a:t>
            </a:r>
            <a:r>
              <a:rPr lang="en-US" sz="1800" dirty="0" err="1"/>
              <a:t>R</a:t>
            </a:r>
            <a:r>
              <a:rPr lang="en-US" sz="1800" baseline="-25000" dirty="0" err="1"/>
              <a:t>vir</a:t>
            </a:r>
            <a:r>
              <a:rPr lang="en-US" sz="1800" dirty="0"/>
              <a:t>)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4290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49521" y="1177152"/>
            <a:ext cx="4474879" cy="3834452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400" b="1" dirty="0"/>
              <a:t>700+ G130M COS targets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Reduce, identify and measure all lines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Produce a catalog of fit parameters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2144893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74439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CFA8048-B961-4349-8423-6D63EA7C6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53053" y="1177152"/>
            <a:ext cx="8003894" cy="3834452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400" b="1" dirty="0"/>
              <a:t>Concentrate on Ly-alpha</a:t>
            </a:r>
          </a:p>
          <a:p>
            <a:pPr marL="606029" lvl="1" indent="-260747" algn="l">
              <a:lnSpc>
                <a:spcPct val="150000"/>
              </a:lnSpc>
              <a:buClrTx/>
              <a:buSzTx/>
            </a:pPr>
            <a:r>
              <a:rPr lang="en-US" sz="1800" dirty="0"/>
              <a:t>Correlate with galaxy environment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7" y="2621283"/>
            <a:ext cx="4258049" cy="243858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484976" y="1751485"/>
            <a:ext cx="516877" cy="86957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4484976" y="2741874"/>
            <a:ext cx="497284" cy="231799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46338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85BFF5-A02B-5241-8D2F-E243AFEF1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8DECD0-1242-3C4A-9213-8E71D8D08F99}"/>
              </a:ext>
            </a:extLst>
          </p:cNvPr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1216016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33493</TotalTime>
  <Words>1400</Words>
  <Application>Microsoft Macintosh PowerPoint</Application>
  <PresentationFormat>On-screen Show (4:3)</PresentationFormat>
  <Paragraphs>360</Paragraphs>
  <Slides>46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Courier New</vt:lpstr>
      <vt:lpstr>Lucida Grande</vt:lpstr>
      <vt:lpstr>Wingdings</vt:lpstr>
      <vt:lpstr>Custom Theme</vt:lpstr>
      <vt:lpstr>Does gas in the IGM care about galaxies?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845</cp:revision>
  <cp:lastPrinted>2018-01-08T21:12:59Z</cp:lastPrinted>
  <dcterms:modified xsi:type="dcterms:W3CDTF">2018-06-19T13:22:10Z</dcterms:modified>
</cp:coreProperties>
</file>